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4"/>
  </p:notesMasterIdLst>
  <p:handoutMasterIdLst>
    <p:handoutMasterId r:id="rId25"/>
  </p:handoutMasterIdLst>
  <p:sldIdLst>
    <p:sldId id="908" r:id="rId2"/>
    <p:sldId id="959" r:id="rId3"/>
    <p:sldId id="1015" r:id="rId4"/>
    <p:sldId id="1014" r:id="rId5"/>
    <p:sldId id="1020" r:id="rId6"/>
    <p:sldId id="1029" r:id="rId7"/>
    <p:sldId id="1031" r:id="rId8"/>
    <p:sldId id="1032" r:id="rId9"/>
    <p:sldId id="1033" r:id="rId10"/>
    <p:sldId id="1035" r:id="rId11"/>
    <p:sldId id="1030" r:id="rId12"/>
    <p:sldId id="1037" r:id="rId13"/>
    <p:sldId id="1034" r:id="rId14"/>
    <p:sldId id="1018" r:id="rId15"/>
    <p:sldId id="1021" r:id="rId16"/>
    <p:sldId id="1023" r:id="rId17"/>
    <p:sldId id="1022" r:id="rId18"/>
    <p:sldId id="1024" r:id="rId19"/>
    <p:sldId id="1025" r:id="rId20"/>
    <p:sldId id="1026" r:id="rId21"/>
    <p:sldId id="1027" r:id="rId22"/>
    <p:sldId id="1036" r:id="rId23"/>
  </p:sldIdLst>
  <p:sldSz cx="9144000" cy="5143500" type="screen16x9"/>
  <p:notesSz cx="6805613" cy="9944100"/>
  <p:embeddedFontLst>
    <p:embeddedFont>
      <p:font typeface="Century Gothic" panose="020B060402020202020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ex Kashin" initials="AK" lastIdx="3" clrIdx="0"/>
  <p:cmAuthor id="1" name="Кузнецова Надежда Михайловна" initials="КНМ" lastIdx="0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3E84"/>
    <a:srgbClr val="000066"/>
    <a:srgbClr val="004070"/>
    <a:srgbClr val="003366"/>
    <a:srgbClr val="003399"/>
    <a:srgbClr val="FF5050"/>
    <a:srgbClr val="5DC392"/>
    <a:srgbClr val="10499C"/>
    <a:srgbClr val="3D83EB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70" autoAdjust="0"/>
    <p:restoredTop sz="94343" autoAdjust="0"/>
  </p:normalViewPr>
  <p:slideViewPr>
    <p:cSldViewPr>
      <p:cViewPr varScale="1">
        <p:scale>
          <a:sx n="152" d="100"/>
          <a:sy n="152" d="100"/>
        </p:scale>
        <p:origin x="246" y="138"/>
      </p:cViewPr>
      <p:guideLst>
        <p:guide orient="horz" pos="1620"/>
        <p:guide pos="2880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307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133BAA-BDD7-49AF-A1C1-A51D178692DB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F4E3F-9901-4AEE-BA40-AB2E811AE6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1208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4168199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09" algn="l" defTabSz="9142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17" algn="l" defTabSz="9142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26" algn="l" defTabSz="9142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35" algn="l" defTabSz="9142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44" algn="l" defTabSz="9142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53" algn="l" defTabSz="9142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2" algn="l" defTabSz="9142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70" algn="l" defTabSz="9142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3854183" y="9444668"/>
            <a:ext cx="2949841" cy="497842"/>
          </a:xfrm>
          <a:prstGeom prst="rect">
            <a:avLst/>
          </a:prstGeom>
        </p:spPr>
        <p:txBody>
          <a:bodyPr lIns="91586" tIns="45793" rIns="91586" bIns="45793"/>
          <a:lstStyle/>
          <a:p>
            <a:fld id="{B0452CF8-3AB1-4FEF-AEA0-523372ABA7B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8978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3854183" y="9444668"/>
            <a:ext cx="2949841" cy="497842"/>
          </a:xfrm>
          <a:prstGeom prst="rect">
            <a:avLst/>
          </a:prstGeom>
        </p:spPr>
        <p:txBody>
          <a:bodyPr lIns="91586" tIns="45793" rIns="91586" bIns="45793"/>
          <a:lstStyle/>
          <a:p>
            <a:fld id="{B0452CF8-3AB1-4FEF-AEA0-523372ABA7BB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1591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3854183" y="9444668"/>
            <a:ext cx="2949841" cy="497842"/>
          </a:xfrm>
          <a:prstGeom prst="rect">
            <a:avLst/>
          </a:prstGeom>
        </p:spPr>
        <p:txBody>
          <a:bodyPr lIns="91586" tIns="45793" rIns="91586" bIns="45793"/>
          <a:lstStyle/>
          <a:p>
            <a:fld id="{B0452CF8-3AB1-4FEF-AEA0-523372ABA7BB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1456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3854183" y="9444668"/>
            <a:ext cx="2949841" cy="497842"/>
          </a:xfrm>
          <a:prstGeom prst="rect">
            <a:avLst/>
          </a:prstGeom>
        </p:spPr>
        <p:txBody>
          <a:bodyPr lIns="91586" tIns="45793" rIns="91586" bIns="45793"/>
          <a:lstStyle/>
          <a:p>
            <a:fld id="{B0452CF8-3AB1-4FEF-AEA0-523372ABA7BB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6510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3854183" y="9444668"/>
            <a:ext cx="2949841" cy="497842"/>
          </a:xfrm>
          <a:prstGeom prst="rect">
            <a:avLst/>
          </a:prstGeom>
        </p:spPr>
        <p:txBody>
          <a:bodyPr lIns="91586" tIns="45793" rIns="91586" bIns="45793"/>
          <a:lstStyle/>
          <a:p>
            <a:fld id="{B0452CF8-3AB1-4FEF-AEA0-523372ABA7BB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777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3854183" y="9444668"/>
            <a:ext cx="2949841" cy="497842"/>
          </a:xfrm>
          <a:prstGeom prst="rect">
            <a:avLst/>
          </a:prstGeom>
        </p:spPr>
        <p:txBody>
          <a:bodyPr lIns="91586" tIns="45793" rIns="91586" bIns="45793"/>
          <a:lstStyle/>
          <a:p>
            <a:fld id="{B0452CF8-3AB1-4FEF-AEA0-523372ABA7B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21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3854183" y="9444668"/>
            <a:ext cx="2949841" cy="497842"/>
          </a:xfrm>
          <a:prstGeom prst="rect">
            <a:avLst/>
          </a:prstGeom>
        </p:spPr>
        <p:txBody>
          <a:bodyPr lIns="91586" tIns="45793" rIns="91586" bIns="45793"/>
          <a:lstStyle/>
          <a:p>
            <a:fld id="{B0452CF8-3AB1-4FEF-AEA0-523372ABA7B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452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3854183" y="9444668"/>
            <a:ext cx="2949841" cy="497842"/>
          </a:xfrm>
          <a:prstGeom prst="rect">
            <a:avLst/>
          </a:prstGeom>
        </p:spPr>
        <p:txBody>
          <a:bodyPr lIns="91586" tIns="45793" rIns="91586" bIns="45793"/>
          <a:lstStyle/>
          <a:p>
            <a:fld id="{B0452CF8-3AB1-4FEF-AEA0-523372ABA7B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750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3854183" y="9444668"/>
            <a:ext cx="2949841" cy="497842"/>
          </a:xfrm>
          <a:prstGeom prst="rect">
            <a:avLst/>
          </a:prstGeom>
        </p:spPr>
        <p:txBody>
          <a:bodyPr lIns="91586" tIns="45793" rIns="91586" bIns="45793"/>
          <a:lstStyle/>
          <a:p>
            <a:fld id="{B0452CF8-3AB1-4FEF-AEA0-523372ABA7B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781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3854183" y="9444668"/>
            <a:ext cx="2949841" cy="497842"/>
          </a:xfrm>
          <a:prstGeom prst="rect">
            <a:avLst/>
          </a:prstGeom>
        </p:spPr>
        <p:txBody>
          <a:bodyPr lIns="91586" tIns="45793" rIns="91586" bIns="45793"/>
          <a:lstStyle/>
          <a:p>
            <a:fld id="{B0452CF8-3AB1-4FEF-AEA0-523372ABA7BB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0134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3854183" y="9444668"/>
            <a:ext cx="2949841" cy="497842"/>
          </a:xfrm>
          <a:prstGeom prst="rect">
            <a:avLst/>
          </a:prstGeom>
        </p:spPr>
        <p:txBody>
          <a:bodyPr lIns="91586" tIns="45793" rIns="91586" bIns="45793"/>
          <a:lstStyle/>
          <a:p>
            <a:fld id="{B0452CF8-3AB1-4FEF-AEA0-523372ABA7BB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3649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3854183" y="9444668"/>
            <a:ext cx="2949841" cy="497842"/>
          </a:xfrm>
          <a:prstGeom prst="rect">
            <a:avLst/>
          </a:prstGeom>
        </p:spPr>
        <p:txBody>
          <a:bodyPr lIns="91586" tIns="45793" rIns="91586" bIns="45793"/>
          <a:lstStyle/>
          <a:p>
            <a:fld id="{B0452CF8-3AB1-4FEF-AEA0-523372ABA7BB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9053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3854183" y="9444668"/>
            <a:ext cx="2949841" cy="497842"/>
          </a:xfrm>
          <a:prstGeom prst="rect">
            <a:avLst/>
          </a:prstGeom>
        </p:spPr>
        <p:txBody>
          <a:bodyPr lIns="91586" tIns="45793" rIns="91586" bIns="45793"/>
          <a:lstStyle/>
          <a:p>
            <a:fld id="{B0452CF8-3AB1-4FEF-AEA0-523372ABA7BB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257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07" tIns="91407" rIns="91407" bIns="91407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07" tIns="91407" rIns="91407" bIns="91407" anchor="t" anchorCtr="0"/>
          <a:lstStyle>
            <a:lvl1pPr marL="457109" lvl="0" indent="-304739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217" lvl="1" indent="-304739" rtl="0">
              <a:spcBef>
                <a:spcPts val="1599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326" lvl="2" indent="-304739" rtl="0">
              <a:spcBef>
                <a:spcPts val="1599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435" lvl="3" indent="-304739" rtl="0">
              <a:spcBef>
                <a:spcPts val="1599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544" lvl="4" indent="-304739" rtl="0">
              <a:spcBef>
                <a:spcPts val="1599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2653" lvl="5" indent="-304739" rtl="0">
              <a:spcBef>
                <a:spcPts val="1599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199762" lvl="6" indent="-304739" rtl="0">
              <a:spcBef>
                <a:spcPts val="1599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6870" lvl="7" indent="-304739" rtl="0">
              <a:spcBef>
                <a:spcPts val="1599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3979" lvl="8" indent="-304739" rtl="0">
              <a:spcBef>
                <a:spcPts val="1599"/>
              </a:spcBef>
              <a:spcAft>
                <a:spcPts val="1599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07" tIns="91407" rIns="91407" bIns="91407" anchor="ctr" anchorCtr="0">
            <a:noAutofit/>
          </a:bodyPr>
          <a:lstStyle/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wrap="square" lIns="91407" tIns="91407" rIns="91407" bIns="91407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07" tIns="91407" rIns="91407" bIns="91407" anchor="ctr" anchorCtr="0">
            <a:noAutofit/>
          </a:bodyPr>
          <a:lstStyle/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07" tIns="91407" rIns="91407" bIns="91407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wrap="square" lIns="91407" tIns="91407" rIns="91407" bIns="91407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wrap="square" lIns="91407" tIns="91407" rIns="91407" bIns="91407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1" y="724075"/>
            <a:ext cx="3837000" cy="3695100"/>
          </a:xfrm>
          <a:prstGeom prst="rect">
            <a:avLst/>
          </a:prstGeom>
        </p:spPr>
        <p:txBody>
          <a:bodyPr wrap="square" lIns="91407" tIns="91407" rIns="91407" bIns="91407" anchor="ctr" anchorCtr="0"/>
          <a:lstStyle>
            <a:lvl1pPr marL="457109" lvl="0" indent="-342832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217" lvl="1" indent="-317437" rtl="0">
              <a:spcBef>
                <a:spcPts val="1599"/>
              </a:spcBef>
              <a:spcAft>
                <a:spcPts val="0"/>
              </a:spcAft>
              <a:buSzPts val="1400"/>
              <a:buChar char="○"/>
              <a:defRPr/>
            </a:lvl2pPr>
            <a:lvl3pPr marL="1371326" lvl="2" indent="-317437" rtl="0">
              <a:spcBef>
                <a:spcPts val="1599"/>
              </a:spcBef>
              <a:spcAft>
                <a:spcPts val="0"/>
              </a:spcAft>
              <a:buSzPts val="1400"/>
              <a:buChar char="■"/>
              <a:defRPr/>
            </a:lvl3pPr>
            <a:lvl4pPr marL="1828435" lvl="3" indent="-317437" rtl="0">
              <a:spcBef>
                <a:spcPts val="1599"/>
              </a:spcBef>
              <a:spcAft>
                <a:spcPts val="0"/>
              </a:spcAft>
              <a:buSzPts val="1400"/>
              <a:buChar char="●"/>
              <a:defRPr/>
            </a:lvl4pPr>
            <a:lvl5pPr marL="2285544" lvl="4" indent="-317437" rtl="0">
              <a:spcBef>
                <a:spcPts val="1599"/>
              </a:spcBef>
              <a:spcAft>
                <a:spcPts val="0"/>
              </a:spcAft>
              <a:buSzPts val="1400"/>
              <a:buChar char="○"/>
              <a:defRPr/>
            </a:lvl5pPr>
            <a:lvl6pPr marL="2742653" lvl="5" indent="-317437" rtl="0">
              <a:spcBef>
                <a:spcPts val="1599"/>
              </a:spcBef>
              <a:spcAft>
                <a:spcPts val="0"/>
              </a:spcAft>
              <a:buSzPts val="1400"/>
              <a:buChar char="■"/>
              <a:defRPr/>
            </a:lvl6pPr>
            <a:lvl7pPr marL="3199762" lvl="6" indent="-317437" rtl="0">
              <a:spcBef>
                <a:spcPts val="1599"/>
              </a:spcBef>
              <a:spcAft>
                <a:spcPts val="0"/>
              </a:spcAft>
              <a:buSzPts val="1400"/>
              <a:buChar char="●"/>
              <a:defRPr/>
            </a:lvl7pPr>
            <a:lvl8pPr marL="3656870" lvl="7" indent="-317437" rtl="0">
              <a:spcBef>
                <a:spcPts val="1599"/>
              </a:spcBef>
              <a:spcAft>
                <a:spcPts val="0"/>
              </a:spcAft>
              <a:buSzPts val="1400"/>
              <a:buChar char="○"/>
              <a:defRPr/>
            </a:lvl8pPr>
            <a:lvl9pPr marL="4113979" lvl="8" indent="-317437" rtl="0">
              <a:spcBef>
                <a:spcPts val="1599"/>
              </a:spcBef>
              <a:spcAft>
                <a:spcPts val="1599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07" tIns="91407" rIns="91407" bIns="91407" anchor="ctr" anchorCtr="0">
            <a:noAutofit/>
          </a:bodyPr>
          <a:lstStyle/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1" y="4230575"/>
            <a:ext cx="5998800" cy="605100"/>
          </a:xfrm>
          <a:prstGeom prst="rect">
            <a:avLst/>
          </a:prstGeom>
        </p:spPr>
        <p:txBody>
          <a:bodyPr wrap="square" lIns="91407" tIns="91407" rIns="91407" bIns="91407" anchor="ctr" anchorCtr="0"/>
          <a:lstStyle>
            <a:lvl1pPr marL="457109" lvl="0" indent="-22855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07" tIns="91407" rIns="91407" bIns="91407" anchor="ctr" anchorCtr="0">
            <a:noAutofit/>
          </a:bodyPr>
          <a:lstStyle/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1" y="1106125"/>
            <a:ext cx="8520600" cy="1963500"/>
          </a:xfrm>
          <a:prstGeom prst="rect">
            <a:avLst/>
          </a:prstGeom>
        </p:spPr>
        <p:txBody>
          <a:bodyPr wrap="square" lIns="91407" tIns="91407" rIns="91407" bIns="91407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1" y="3152225"/>
            <a:ext cx="8520600" cy="1300800"/>
          </a:xfrm>
          <a:prstGeom prst="rect">
            <a:avLst/>
          </a:prstGeom>
        </p:spPr>
        <p:txBody>
          <a:bodyPr wrap="square" lIns="91407" tIns="91407" rIns="91407" bIns="91407" anchor="t" anchorCtr="0"/>
          <a:lstStyle>
            <a:lvl1pPr marL="457109" lvl="0" indent="-342832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217" lvl="1" indent="-317437" algn="ctr" rtl="0">
              <a:spcBef>
                <a:spcPts val="1599"/>
              </a:spcBef>
              <a:spcAft>
                <a:spcPts val="0"/>
              </a:spcAft>
              <a:buSzPts val="1400"/>
              <a:buChar char="○"/>
              <a:defRPr/>
            </a:lvl2pPr>
            <a:lvl3pPr marL="1371326" lvl="2" indent="-317437" algn="ctr" rtl="0">
              <a:spcBef>
                <a:spcPts val="1599"/>
              </a:spcBef>
              <a:spcAft>
                <a:spcPts val="0"/>
              </a:spcAft>
              <a:buSzPts val="1400"/>
              <a:buChar char="■"/>
              <a:defRPr/>
            </a:lvl3pPr>
            <a:lvl4pPr marL="1828435" lvl="3" indent="-317437" algn="ctr" rtl="0">
              <a:spcBef>
                <a:spcPts val="1599"/>
              </a:spcBef>
              <a:spcAft>
                <a:spcPts val="0"/>
              </a:spcAft>
              <a:buSzPts val="1400"/>
              <a:buChar char="●"/>
              <a:defRPr/>
            </a:lvl4pPr>
            <a:lvl5pPr marL="2285544" lvl="4" indent="-317437" algn="ctr" rtl="0">
              <a:spcBef>
                <a:spcPts val="1599"/>
              </a:spcBef>
              <a:spcAft>
                <a:spcPts val="0"/>
              </a:spcAft>
              <a:buSzPts val="1400"/>
              <a:buChar char="○"/>
              <a:defRPr/>
            </a:lvl5pPr>
            <a:lvl6pPr marL="2742653" lvl="5" indent="-317437" algn="ctr" rtl="0">
              <a:spcBef>
                <a:spcPts val="1599"/>
              </a:spcBef>
              <a:spcAft>
                <a:spcPts val="0"/>
              </a:spcAft>
              <a:buSzPts val="1400"/>
              <a:buChar char="■"/>
              <a:defRPr/>
            </a:lvl6pPr>
            <a:lvl7pPr marL="3199762" lvl="6" indent="-317437" algn="ctr" rtl="0">
              <a:spcBef>
                <a:spcPts val="1599"/>
              </a:spcBef>
              <a:spcAft>
                <a:spcPts val="0"/>
              </a:spcAft>
              <a:buSzPts val="1400"/>
              <a:buChar char="●"/>
              <a:defRPr/>
            </a:lvl7pPr>
            <a:lvl8pPr marL="3656870" lvl="7" indent="-317437" algn="ctr" rtl="0">
              <a:spcBef>
                <a:spcPts val="1599"/>
              </a:spcBef>
              <a:spcAft>
                <a:spcPts val="0"/>
              </a:spcAft>
              <a:buSzPts val="1400"/>
              <a:buChar char="○"/>
              <a:defRPr/>
            </a:lvl8pPr>
            <a:lvl9pPr marL="4113979" lvl="8" indent="-317437" algn="ctr" rtl="0">
              <a:spcBef>
                <a:spcPts val="1599"/>
              </a:spcBef>
              <a:spcAft>
                <a:spcPts val="1599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07" tIns="91407" rIns="91407" bIns="91407" anchor="ctr" anchorCtr="0">
            <a:noAutofit/>
          </a:bodyPr>
          <a:lstStyle/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881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1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07" tIns="91407" rIns="91407" bIns="91407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1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07" tIns="91407" rIns="91407" bIns="91407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07" tIns="91407" rIns="91407" bIns="91407" anchor="ctr" anchorCtr="0">
            <a:noAutofit/>
          </a:bodyPr>
          <a:lstStyle/>
          <a:p>
            <a:pPr algn="r"/>
            <a:fld id="{00000000-1234-1234-1234-123412341234}" type="slidenum">
              <a:rPr lang="ru" sz="1000" smtClean="0">
                <a:solidFill>
                  <a:schemeClr val="dk2"/>
                </a:solidFill>
              </a:rPr>
              <a:pPr algn="r"/>
              <a:t>‹#›</a:t>
            </a:fld>
            <a:endParaRPr lang="ru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716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18169"/>
            <a:ext cx="8520600" cy="385505"/>
          </a:xfrm>
        </p:spPr>
        <p:txBody>
          <a:bodyPr/>
          <a:lstStyle/>
          <a:p>
            <a:r>
              <a:rPr lang="ru-RU" sz="1800" b="1" dirty="0" smtClean="0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ГБОУ «Курчалоевский центр образования»</a:t>
            </a:r>
            <a:endParaRPr lang="ru-RU" sz="1800" b="1" dirty="0">
              <a:solidFill>
                <a:srgbClr val="000066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39952" y="3939902"/>
            <a:ext cx="4836365" cy="1008112"/>
          </a:xfrm>
        </p:spPr>
        <p:txBody>
          <a:bodyPr/>
          <a:lstStyle/>
          <a:p>
            <a:pPr marL="114277" indent="0">
              <a:buNone/>
            </a:pPr>
            <a:r>
              <a:rPr lang="ru-RU" sz="1400" b="1" i="1" dirty="0" smtClean="0">
                <a:solidFill>
                  <a:srgbClr val="000066"/>
                </a:solidFill>
              </a:rPr>
              <a:t>Хамзатова М.Х., зам.директора по УВР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043608" y="2002336"/>
            <a:ext cx="7344816" cy="899486"/>
          </a:xfrm>
          <a:prstGeom prst="rect">
            <a:avLst/>
          </a:prstGeom>
          <a:noFill/>
          <a:ln>
            <a:noFill/>
          </a:ln>
        </p:spPr>
        <p:txBody>
          <a:bodyPr wrap="square" lIns="91407" tIns="91407" rIns="91407" bIns="91407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9pPr>
          </a:lstStyle>
          <a:p>
            <a:r>
              <a:rPr lang="ru-RU" sz="1800" b="1" i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Приведение ООП СОО в соответствие с обновленным ФГОС  СОО и ФОП СОО</a:t>
            </a:r>
            <a:endParaRPr lang="ru-RU" sz="1800" b="1" i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00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1886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42131"/>
            <a:ext cx="3024336" cy="5001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ФЗ № 273 2Об образовании в Российской Федерации»</a:t>
            </a:r>
          </a:p>
          <a:p>
            <a:pPr lvl="0"/>
            <a:endParaRPr lang="ru-RU" sz="11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/>
            <a:r>
              <a:rPr lang="ru-RU" sz="11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</a:t>
            </a:r>
            <a:r>
              <a:rPr lang="ru-RU" sz="11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6 ст. 12 </a:t>
            </a:r>
          </a:p>
          <a:p>
            <a:pPr lvl="0" algn="just"/>
            <a:r>
              <a:rPr lang="ru-RU" sz="11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6.2 Организация, осуществляющая образовательную деятельность ……., при разработке соответствующей общеобразовательной программы </a:t>
            </a:r>
            <a:r>
              <a:rPr lang="ru-RU" sz="11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вправе предусмотреть перераспределение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предусмотренного в федеральном учебном плане </a:t>
            </a:r>
            <a:r>
              <a:rPr lang="ru-RU" sz="11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времени на изучение учебных предметов, по которым </a:t>
            </a:r>
            <a:r>
              <a:rPr lang="ru-RU" sz="1100" b="1" dirty="0">
                <a:solidFill>
                  <a:srgbClr val="0E3E84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 проводится государственная итоговая аттестация</a:t>
            </a:r>
            <a:r>
              <a:rPr lang="ru-RU" sz="11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в пользу изучения иных учебных предметов, в том числе на организацию углубленного изучения отдельных учебных предметов и профильное обучение. </a:t>
            </a:r>
            <a:endParaRPr lang="ru-RU" sz="1100" b="1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/>
            <a:endParaRPr lang="ru-RU" sz="1100" b="1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/>
            <a:r>
              <a:rPr lang="ru-RU" sz="11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</a:t>
            </a:r>
            <a:r>
              <a:rPr lang="ru-RU" sz="11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6 </a:t>
            </a:r>
            <a:r>
              <a:rPr lang="ru-RU" sz="1100" b="1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</a:t>
            </a:r>
            <a:r>
              <a:rPr lang="ru-RU" sz="11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12 </a:t>
            </a:r>
          </a:p>
          <a:p>
            <a:pPr lvl="0" algn="just"/>
            <a:r>
              <a:rPr lang="ru-RU" sz="11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6.3 При разработке основной образовательной программы ……</a:t>
            </a:r>
            <a:r>
              <a:rPr lang="ru-RU" sz="11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предусматривают непосредственное применение при реализации обязательной части образовательной программы </a:t>
            </a:r>
            <a:r>
              <a:rPr lang="ru-RU" sz="11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СОО </a:t>
            </a:r>
            <a:r>
              <a:rPr lang="ru-RU" sz="11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федеральных рабочих программ </a:t>
            </a:r>
            <a:r>
              <a:rPr lang="ru-RU" sz="11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учебным предметам «Русский язык», «</a:t>
            </a:r>
            <a:r>
              <a:rPr lang="ru-RU" sz="11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Литература», «История», «</a:t>
            </a:r>
            <a:r>
              <a:rPr lang="ru-RU" sz="11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Обществознание», «География», «ОБЖ».</a:t>
            </a:r>
            <a:endParaRPr lang="ru-RU" sz="12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9561" t="22438" r="24542" b="31297"/>
          <a:stretch/>
        </p:blipFill>
        <p:spPr>
          <a:xfrm>
            <a:off x="3275856" y="34130"/>
            <a:ext cx="5868144" cy="48418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3507854"/>
            <a:ext cx="1481456" cy="121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12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5057" t="25391" r="14580" b="25391"/>
          <a:stretch/>
        </p:blipFill>
        <p:spPr>
          <a:xfrm>
            <a:off x="395536" y="267494"/>
            <a:ext cx="8350114" cy="458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6755" t="21454" r="23989" b="11610"/>
          <a:stretch/>
        </p:blipFill>
        <p:spPr>
          <a:xfrm>
            <a:off x="1331640" y="31254"/>
            <a:ext cx="7812360" cy="5112246"/>
          </a:xfrm>
          <a:prstGeom prst="rect">
            <a:avLst/>
          </a:prstGeom>
        </p:spPr>
      </p:pic>
      <p:pic>
        <p:nvPicPr>
          <p:cNvPr id="3" name="Picture 2" descr="https://coolsen.ru/wp-content/uploads/2021/11/55-20211129_18125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87558" y="767115"/>
            <a:ext cx="1668404" cy="182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4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91680" y="128205"/>
            <a:ext cx="7452320" cy="1015663"/>
          </a:xfrm>
          <a:prstGeom prst="rect">
            <a:avLst/>
          </a:prstGeom>
          <a:solidFill>
            <a:srgbClr val="003366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Содержание учебного предмета «Астрономия» в полном объеме интегрировано в содержание учебного предмета «Физика»</a:t>
            </a:r>
            <a:endParaRPr lang="ru-RU" sz="2000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47" y="1810147"/>
            <a:ext cx="1670449" cy="1822862"/>
          </a:xfrm>
          <a:prstGeom prst="rect">
            <a:avLst/>
          </a:prstGeom>
        </p:spPr>
      </p:pic>
      <p:pic>
        <p:nvPicPr>
          <p:cNvPr id="7" name="Picture 2" descr="https://coolsen.ru/wp-content/uploads/2021/11/55-20211129_18125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35433" y="128205"/>
            <a:ext cx="1668404" cy="182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747758" y="1331343"/>
            <a:ext cx="7396241" cy="1323439"/>
          </a:xfrm>
          <a:prstGeom prst="rect">
            <a:avLst/>
          </a:prstGeom>
          <a:solidFill>
            <a:srgbClr val="003366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Содержание учебных предметов «Естествознание» и «Экология» сквозной содержательной линией интегрированы в предметы «Биология», «Химия» и «Физика» </a:t>
            </a:r>
            <a:endParaRPr lang="ru-RU" sz="2000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32" y="3492089"/>
            <a:ext cx="1670449" cy="182286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747758" y="2842257"/>
            <a:ext cx="7396241" cy="1015663"/>
          </a:xfrm>
          <a:prstGeom prst="rect">
            <a:avLst/>
          </a:prstGeom>
          <a:solidFill>
            <a:srgbClr val="003366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Содержание учебного предмета «Россия в мире» интегрировано в предметы «История» и «Обществознание»</a:t>
            </a:r>
            <a:endParaRPr lang="ru-RU" sz="2000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28166" y="4023633"/>
            <a:ext cx="7315834" cy="1015663"/>
          </a:xfrm>
          <a:prstGeom prst="rect">
            <a:avLst/>
          </a:prstGeom>
          <a:solidFill>
            <a:srgbClr val="003366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Содержание предметов «Право» и «Экономика» интегрировано в предмет «Обществознание» базового и углубленного уровня</a:t>
            </a:r>
            <a:endParaRPr lang="ru-RU" sz="2000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55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uprostim.com/wp-content/uploads/2021/05/image13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780" y="485579"/>
            <a:ext cx="2387674" cy="163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322894" y="130259"/>
            <a:ext cx="6552728" cy="646331"/>
          </a:xfrm>
          <a:prstGeom prst="rect">
            <a:avLst/>
          </a:prstGeom>
          <a:solidFill>
            <a:srgbClr val="003366"/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ФГОС СОО и ВСОКО</a:t>
            </a:r>
            <a:endParaRPr lang="ru-RU" sz="3600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03848" y="917562"/>
            <a:ext cx="55029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</a:rPr>
              <a:t>ФЗ № 273 «Об образовании в Российской Федерации»:</a:t>
            </a:r>
          </a:p>
          <a:p>
            <a:r>
              <a:rPr lang="ru-RU" dirty="0" smtClean="0">
                <a:latin typeface="Times New Roman" panose="02020603050405020304" pitchFamily="18" charset="0"/>
              </a:rPr>
              <a:t>Статья 28. К компетенции образовательной организации в установленной сфере относится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</a:rPr>
              <a:t> …</a:t>
            </a:r>
            <a:r>
              <a:rPr lang="ru-RU" b="1" i="1" dirty="0" smtClean="0">
                <a:latin typeface="Times New Roman" panose="02020603050405020304" pitchFamily="18" charset="0"/>
              </a:rPr>
              <a:t>пункт 13 - </a:t>
            </a:r>
            <a:r>
              <a:rPr lang="ru-RU" i="1" dirty="0" smtClean="0">
                <a:latin typeface="Times New Roman" panose="02020603050405020304" pitchFamily="18" charset="0"/>
              </a:rPr>
              <a:t>проведение </a:t>
            </a:r>
            <a:r>
              <a:rPr lang="ru-RU" i="1" dirty="0" err="1">
                <a:latin typeface="Times New Roman" panose="02020603050405020304" pitchFamily="18" charset="0"/>
              </a:rPr>
              <a:t>самообследования</a:t>
            </a:r>
            <a:r>
              <a:rPr lang="ru-RU" i="1" dirty="0">
                <a:latin typeface="Times New Roman" panose="02020603050405020304" pitchFamily="18" charset="0"/>
              </a:rPr>
              <a:t>, 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обеспечение функционирования внутренней системы оценки качества 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образования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31640" y="3149338"/>
            <a:ext cx="763284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самообследования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деятельности, системы управления организации, содержания и качества подготовки обучающихся, организации учебного процесса, востребованности выпускников, качества кадрового, учебно-методического, библиотечно-информационного обеспечения, материально-технической базы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функционирования внутренней системы оценки качества образования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анализ показателей деятельности организации, подлежащей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самообследованию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устанавливаемых федеральным органом исполнительной власти, осуществляющим функции по выработке государственной политики и нормативно-правовому регулированию в сфере образования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2489776"/>
            <a:ext cx="6102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Montserrat"/>
              </a:rPr>
              <a:t>Порядок </a:t>
            </a:r>
            <a:r>
              <a:rPr lang="ru-RU" b="1" dirty="0">
                <a:solidFill>
                  <a:srgbClr val="002060"/>
                </a:solidFill>
                <a:latin typeface="Montserrat"/>
              </a:rPr>
              <a:t>проведения </a:t>
            </a:r>
            <a:r>
              <a:rPr lang="ru-RU" b="1" dirty="0" err="1">
                <a:solidFill>
                  <a:srgbClr val="002060"/>
                </a:solidFill>
                <a:latin typeface="Montserrat"/>
              </a:rPr>
              <a:t>самообследования</a:t>
            </a:r>
            <a:r>
              <a:rPr lang="ru-RU" b="1" dirty="0">
                <a:solidFill>
                  <a:srgbClr val="002060"/>
                </a:solidFill>
                <a:latin typeface="Montserrat"/>
              </a:rPr>
              <a:t> образовательной </a:t>
            </a:r>
            <a:r>
              <a:rPr lang="ru-RU" b="1" dirty="0" smtClean="0">
                <a:solidFill>
                  <a:srgbClr val="002060"/>
                </a:solidFill>
                <a:latin typeface="Montserrat"/>
              </a:rPr>
              <a:t>организацией (приказ </a:t>
            </a:r>
            <a:r>
              <a:rPr lang="ru-RU" b="1" dirty="0" err="1" smtClean="0">
                <a:solidFill>
                  <a:srgbClr val="002060"/>
                </a:solidFill>
                <a:latin typeface="Montserrat"/>
              </a:rPr>
              <a:t>Минобрнауки</a:t>
            </a:r>
            <a:r>
              <a:rPr lang="ru-RU" b="1" dirty="0" smtClean="0">
                <a:solidFill>
                  <a:srgbClr val="002060"/>
                </a:solidFill>
                <a:latin typeface="Montserrat"/>
              </a:rPr>
              <a:t> России от 14.06.2013 № 462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18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coolsen.ru/wp-content/uploads/2021/11/55-20211129_18125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339502"/>
            <a:ext cx="1187624" cy="107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20115" t="19485" r="24542" b="30313"/>
          <a:stretch/>
        </p:blipFill>
        <p:spPr>
          <a:xfrm>
            <a:off x="1187624" y="555526"/>
            <a:ext cx="7817013" cy="424847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15367" y="19665"/>
            <a:ext cx="2520280" cy="5760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ФГОС СОО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55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3435" t="25391" r="26756" b="5704"/>
          <a:stretch/>
        </p:blipFill>
        <p:spPr>
          <a:xfrm>
            <a:off x="2289631" y="771550"/>
            <a:ext cx="6984776" cy="4247984"/>
          </a:xfrm>
          <a:prstGeom prst="rect">
            <a:avLst/>
          </a:prstGeom>
        </p:spPr>
      </p:pic>
      <p:pic>
        <p:nvPicPr>
          <p:cNvPr id="9" name="Picture 2" descr="https://coolsen.ru/wp-content/uploads/2021/11/55-20211129_18125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383316" y="1005403"/>
            <a:ext cx="1668404" cy="107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99592" y="0"/>
            <a:ext cx="2808312" cy="7715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ФОП СОО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36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coolsen.ru/wp-content/uploads/2021/11/55-20211129_18125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323528" y="654443"/>
            <a:ext cx="1668404" cy="107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0" y="19610"/>
            <a:ext cx="1835696" cy="6079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ФОП СОО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21775" t="18500" r="26756" b="47047"/>
          <a:stretch/>
        </p:blipFill>
        <p:spPr>
          <a:xfrm>
            <a:off x="2022000" y="19610"/>
            <a:ext cx="7122000" cy="24081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l="22329" t="19486" r="26756" b="42673"/>
          <a:stretch/>
        </p:blipFill>
        <p:spPr>
          <a:xfrm>
            <a:off x="1991932" y="2427734"/>
            <a:ext cx="7152068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03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coolsen.ru/wp-content/uploads/2021/11/55-20211129_18125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323528" y="654443"/>
            <a:ext cx="1668404" cy="107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0" y="19610"/>
            <a:ext cx="1835696" cy="6079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ФОП СОО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21222" t="18500" r="26756" b="4720"/>
          <a:stretch/>
        </p:blipFill>
        <p:spPr>
          <a:xfrm>
            <a:off x="1861684" y="0"/>
            <a:ext cx="7282315" cy="512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79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352C14-E756-47E9-94F3-12C75E5C91D8}"/>
              </a:ext>
            </a:extLst>
          </p:cNvPr>
          <p:cNvSpPr txBox="1"/>
          <p:nvPr/>
        </p:nvSpPr>
        <p:spPr>
          <a:xfrm>
            <a:off x="3312368" y="3758505"/>
            <a:ext cx="5831632" cy="138499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ОБНОВЛЕНИЕ ФГОС СОО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(12 августа 2022 года, приказ </a:t>
            </a:r>
            <a:r>
              <a:rPr lang="ru-RU" sz="28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Минпросвещения</a:t>
            </a:r>
            <a:r>
              <a:rPr lang="ru-RU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РФ № 732)</a:t>
            </a:r>
          </a:p>
        </p:txBody>
      </p:sp>
      <p:pic>
        <p:nvPicPr>
          <p:cNvPr id="1026" name="Picture 2" descr="https://avatars.mds.yandex.net/i?id=18bbb8f2f6dc23c3ea4f01955c8b0a4e6298ce64-8340505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2088232" cy="2088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352C14-E756-47E9-94F3-12C75E5C91D8}"/>
              </a:ext>
            </a:extLst>
          </p:cNvPr>
          <p:cNvSpPr txBox="1"/>
          <p:nvPr/>
        </p:nvSpPr>
        <p:spPr>
          <a:xfrm>
            <a:off x="249288" y="2088234"/>
            <a:ext cx="5831632" cy="138499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ПРИНЯТИЕ ФГОС СОО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(17 мая 2012 года, приказ </a:t>
            </a:r>
            <a:r>
              <a:rPr lang="ru-RU" sz="28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Минобрнауки</a:t>
            </a:r>
            <a:r>
              <a:rPr lang="ru-RU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РФ № 413)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352C14-E756-47E9-94F3-12C75E5C91D8}"/>
              </a:ext>
            </a:extLst>
          </p:cNvPr>
          <p:cNvSpPr txBox="1"/>
          <p:nvPr/>
        </p:nvSpPr>
        <p:spPr>
          <a:xfrm>
            <a:off x="2771800" y="103970"/>
            <a:ext cx="5831632" cy="138499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Уровень среднего общего образования (10-11 классы)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ФГОС СОО</a:t>
            </a:r>
          </a:p>
        </p:txBody>
      </p:sp>
    </p:spTree>
    <p:extLst>
      <p:ext uri="{BB962C8B-B14F-4D97-AF65-F5344CB8AC3E}">
        <p14:creationId xmlns:p14="http://schemas.microsoft.com/office/powerpoint/2010/main" val="302136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coolsen.ru/wp-content/uploads/2021/11/55-20211129_18125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323528" y="654443"/>
            <a:ext cx="1668404" cy="107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0" y="19610"/>
            <a:ext cx="1835696" cy="6079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ФОП СОО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22882" t="18500" r="27310" b="50984"/>
          <a:stretch/>
        </p:blipFill>
        <p:spPr>
          <a:xfrm>
            <a:off x="1991932" y="256768"/>
            <a:ext cx="6828540" cy="231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06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coolsen.ru/wp-content/uploads/2021/11/55-20211129_18125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323528" y="654443"/>
            <a:ext cx="1668404" cy="107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0" y="19610"/>
            <a:ext cx="1835696" cy="6079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ФОП СОО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23435" t="14563" r="26756" b="4719"/>
          <a:stretch/>
        </p:blipFill>
        <p:spPr>
          <a:xfrm>
            <a:off x="2195736" y="19610"/>
            <a:ext cx="6624736" cy="512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65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9008" t="25704" r="24542" b="22439"/>
          <a:stretch/>
        </p:blipFill>
        <p:spPr>
          <a:xfrm>
            <a:off x="0" y="0"/>
            <a:ext cx="8286535" cy="51435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376" y="0"/>
            <a:ext cx="1481456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27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45134" y="2601914"/>
            <a:ext cx="7128792" cy="1846659"/>
          </a:xfrm>
          <a:prstGeom prst="rect">
            <a:avLst/>
          </a:prstGeom>
          <a:solidFill>
            <a:srgbClr val="003366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Приведен в соответствие с максимальной аудиторной нагрузкой по СанПиН 1.2.3685-21 общий объем аудиторной работы обучающихся.</a:t>
            </a:r>
          </a:p>
          <a:p>
            <a:pPr algn="ctr"/>
            <a:r>
              <a:rPr lang="ru-RU" sz="18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(за 2 года допустимая аудиторная нагрузка не может быть более 2516 </a:t>
            </a:r>
            <a:r>
              <a:rPr lang="ru-RU" sz="1800" b="1" i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ак.ч</a:t>
            </a:r>
            <a:r>
              <a:rPr lang="ru-RU" sz="18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) (на 74 часа меньше с предыдущей редакцией ФГОС СОО)</a:t>
            </a:r>
            <a:endParaRPr lang="ru-RU" sz="1800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050" name="Picture 2" descr="https://coolsen.ru/wp-content/uploads/2021/11/55-20211129_18125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76730" y="2619210"/>
            <a:ext cx="1668404" cy="182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coolsen.ru/wp-content/uploads/2021/11/55-20211129_18125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76730" y="555526"/>
            <a:ext cx="1668404" cy="182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845134" y="697234"/>
            <a:ext cx="7128792" cy="1015663"/>
          </a:xfrm>
          <a:prstGeom prst="rect">
            <a:avLst/>
          </a:prstGeom>
          <a:solidFill>
            <a:srgbClr val="003366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Реализация ООП СОО в соответствии с обновленным ФГОС СОО рекомендована </a:t>
            </a:r>
          </a:p>
          <a:p>
            <a:pPr algn="ctr"/>
            <a:r>
              <a:rPr lang="ru-RU" sz="20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с 01.09.2023 года в 10 классах</a:t>
            </a:r>
            <a:endParaRPr lang="ru-RU" sz="2000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39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35697" y="1608656"/>
            <a:ext cx="7128792" cy="1323439"/>
          </a:xfrm>
          <a:prstGeom prst="rect">
            <a:avLst/>
          </a:prstGeom>
          <a:solidFill>
            <a:srgbClr val="003366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Содержание ФГОС СОО обновлено с учетом ведущих направлений научно-технологического развития страны, приоритетов государственной политики в области воспитания и образования</a:t>
            </a:r>
            <a:endParaRPr lang="ru-RU" sz="2000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339502"/>
            <a:ext cx="71287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i="1" dirty="0" smtClean="0">
                <a:solidFill>
                  <a:srgbClr val="002060"/>
                </a:solidFill>
              </a:rPr>
              <a:t>Приказ </a:t>
            </a:r>
            <a:r>
              <a:rPr lang="ru-RU" sz="1600" i="1" dirty="0" err="1" smtClean="0">
                <a:solidFill>
                  <a:srgbClr val="002060"/>
                </a:solidFill>
              </a:rPr>
              <a:t>Минпросвещения</a:t>
            </a:r>
            <a:r>
              <a:rPr lang="ru-RU" sz="1600" i="1" dirty="0" smtClean="0">
                <a:solidFill>
                  <a:srgbClr val="002060"/>
                </a:solidFill>
              </a:rPr>
              <a:t> России от 12.08.2022 </a:t>
            </a:r>
            <a:r>
              <a:rPr lang="ru-RU" sz="1600" i="1" dirty="0">
                <a:solidFill>
                  <a:srgbClr val="002060"/>
                </a:solidFill>
              </a:rPr>
              <a:t>№ </a:t>
            </a:r>
            <a:r>
              <a:rPr lang="ru-RU" sz="1600" i="1" dirty="0" smtClean="0">
                <a:solidFill>
                  <a:srgbClr val="002060"/>
                </a:solidFill>
              </a:rPr>
              <a:t>732 «О </a:t>
            </a:r>
            <a:r>
              <a:rPr lang="ru-RU" sz="1600" i="1" dirty="0">
                <a:solidFill>
                  <a:srgbClr val="002060"/>
                </a:solidFill>
              </a:rPr>
              <a:t>внесении изменений в Федеральный </a:t>
            </a:r>
            <a:r>
              <a:rPr lang="ru-RU" sz="1600" i="1" dirty="0" smtClean="0">
                <a:solidFill>
                  <a:srgbClr val="002060"/>
                </a:solidFill>
              </a:rPr>
              <a:t>государственный образовательный стандарт среднего общего образования, утвержденный приказом </a:t>
            </a:r>
            <a:r>
              <a:rPr lang="ru-RU" sz="1600" i="1" dirty="0" err="1" smtClean="0">
                <a:solidFill>
                  <a:srgbClr val="002060"/>
                </a:solidFill>
              </a:rPr>
              <a:t>Минобрнауки</a:t>
            </a:r>
            <a:r>
              <a:rPr lang="ru-RU" sz="1600" i="1" dirty="0" smtClean="0">
                <a:solidFill>
                  <a:srgbClr val="002060"/>
                </a:solidFill>
              </a:rPr>
              <a:t> РФ от 17.05.2012 № 413»</a:t>
            </a:r>
            <a:endParaRPr lang="ru-RU" sz="1600" i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https://coolsen.ru/wp-content/uploads/2021/11/55-20211129_18125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67292" y="1593989"/>
            <a:ext cx="1668404" cy="182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35697" y="3415789"/>
            <a:ext cx="7128792" cy="1631216"/>
          </a:xfrm>
          <a:prstGeom prst="rect">
            <a:avLst/>
          </a:prstGeom>
          <a:solidFill>
            <a:srgbClr val="003366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Детализированы требования к личностным, метапредметным и предметным результатам, что позволяет соблюсти принцип единства образовательного пространства и преемственности с новыми ФГОС НОО и ФГОС СОО</a:t>
            </a:r>
            <a:endParaRPr lang="ru-RU" sz="2000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292" y="3415789"/>
            <a:ext cx="1670449" cy="1822862"/>
          </a:xfrm>
          <a:prstGeom prst="rect">
            <a:avLst/>
          </a:prstGeom>
        </p:spPr>
      </p:pic>
      <p:pic>
        <p:nvPicPr>
          <p:cNvPr id="7" name="Picture 2" descr="https://uprostim.com/wp-content/uploads/2021/05/image1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19" y="189375"/>
            <a:ext cx="1800200" cy="1233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50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83110" y="380846"/>
            <a:ext cx="7668344" cy="32624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Учебный план </a:t>
            </a:r>
            <a:r>
              <a:rPr lang="ru-RU" sz="16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должен содержать </a:t>
            </a:r>
            <a:r>
              <a:rPr lang="ru-RU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не менее 13 предметов и предусматривать </a:t>
            </a:r>
            <a:r>
              <a:rPr lang="ru-RU" sz="16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не менее 2-х учебных предметов на углубленном уровне</a:t>
            </a:r>
            <a:r>
              <a:rPr lang="ru-RU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, в соответствии с выбранным профилем):</a:t>
            </a:r>
          </a:p>
          <a:p>
            <a:pPr marL="457200" indent="-457200">
              <a:buAutoNum type="arabicPeriod"/>
            </a:pPr>
            <a:r>
              <a:rPr lang="ru-RU" sz="12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Русский язык  (Б)</a:t>
            </a:r>
          </a:p>
          <a:p>
            <a:pPr marL="457200" indent="-457200">
              <a:buAutoNum type="arabicPeriod"/>
            </a:pPr>
            <a:r>
              <a:rPr lang="ru-RU" sz="12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Литература (Б/У)</a:t>
            </a:r>
          </a:p>
          <a:p>
            <a:pPr marL="457200" indent="-457200">
              <a:buAutoNum type="arabicPeriod"/>
            </a:pPr>
            <a:r>
              <a:rPr lang="ru-RU" sz="12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Иностранный </a:t>
            </a:r>
            <a:r>
              <a:rPr lang="ru-RU" sz="12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язык (</a:t>
            </a:r>
            <a:r>
              <a:rPr lang="ru-RU" sz="12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Б/У</a:t>
            </a:r>
            <a:r>
              <a:rPr lang="ru-RU" sz="12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)</a:t>
            </a:r>
          </a:p>
          <a:p>
            <a:pPr marL="457200" indent="-457200">
              <a:buAutoNum type="arabicPeriod"/>
            </a:pPr>
            <a:r>
              <a:rPr lang="ru-RU" sz="12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Математика (Б/У)</a:t>
            </a:r>
          </a:p>
          <a:p>
            <a:pPr marL="457200" indent="-457200">
              <a:buAutoNum type="arabicPeriod"/>
            </a:pPr>
            <a:r>
              <a:rPr lang="ru-RU" sz="12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Информатика (Б/У)</a:t>
            </a:r>
          </a:p>
          <a:p>
            <a:pPr marL="457200" indent="-457200">
              <a:buAutoNum type="arabicPeriod"/>
            </a:pPr>
            <a:r>
              <a:rPr lang="ru-RU" sz="12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История (Б/У)</a:t>
            </a:r>
          </a:p>
          <a:p>
            <a:pPr marL="457200" indent="-457200">
              <a:buAutoNum type="arabicPeriod"/>
            </a:pPr>
            <a:r>
              <a:rPr lang="ru-RU" sz="12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География (Б/У)</a:t>
            </a:r>
          </a:p>
          <a:p>
            <a:pPr marL="457200" indent="-457200">
              <a:buAutoNum type="arabicPeriod"/>
            </a:pPr>
            <a:r>
              <a:rPr lang="ru-RU" sz="12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Обществознание (Б/У)</a:t>
            </a:r>
          </a:p>
          <a:p>
            <a:pPr marL="457200" indent="-457200">
              <a:buAutoNum type="arabicPeriod"/>
            </a:pPr>
            <a:r>
              <a:rPr lang="ru-RU" sz="12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Физика (Б/У)</a:t>
            </a:r>
          </a:p>
          <a:p>
            <a:pPr marL="457200" indent="-457200">
              <a:buAutoNum type="arabicPeriod"/>
            </a:pPr>
            <a:r>
              <a:rPr lang="ru-RU" sz="12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Химия (Б/У)</a:t>
            </a:r>
          </a:p>
          <a:p>
            <a:pPr marL="457200" indent="-457200">
              <a:buAutoNum type="arabicPeriod"/>
            </a:pPr>
            <a:r>
              <a:rPr lang="ru-RU" sz="12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Биология (Б/У)</a:t>
            </a:r>
          </a:p>
          <a:p>
            <a:pPr marL="457200" indent="-457200">
              <a:buAutoNum type="arabicPeriod"/>
            </a:pPr>
            <a:r>
              <a:rPr lang="ru-RU" sz="11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Физическая культура</a:t>
            </a:r>
            <a:r>
              <a:rPr lang="ru-RU" sz="12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(Б)</a:t>
            </a:r>
          </a:p>
          <a:p>
            <a:pPr marL="457200" indent="-457200">
              <a:buAutoNum type="arabicPeriod"/>
            </a:pPr>
            <a:r>
              <a:rPr lang="ru-RU" sz="12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Основы безопасности жизнедеятельности (Б)</a:t>
            </a:r>
          </a:p>
        </p:txBody>
      </p:sp>
      <p:pic>
        <p:nvPicPr>
          <p:cNvPr id="2050" name="Picture 2" descr="https://coolsen.ru/wp-content/uploads/2021/11/55-20211129_18125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-112606" y="699542"/>
            <a:ext cx="1668404" cy="182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475656" y="3970113"/>
            <a:ext cx="7668344" cy="95410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Учебные предметы «Второй иностранный язык», «Родной язык», и «Родная литература» могут быть включены в учебный план по заявлениям от обучающихся, родителей (законных представителей)несовершеннолетних обучающихся  при наличии в школе необходимых условий</a:t>
            </a:r>
            <a:endParaRPr lang="ru-RU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2" descr="https://uprostim.com/wp-content/uploads/2021/05/image13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3579862"/>
            <a:ext cx="1563638" cy="156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59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8416" t="17516" r="33397" b="6688"/>
          <a:stretch/>
        </p:blipFill>
        <p:spPr>
          <a:xfrm>
            <a:off x="2123728" y="10394"/>
            <a:ext cx="4572000" cy="513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59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7519" t="23422" r="2957" b="11610"/>
          <a:stretch/>
        </p:blipFill>
        <p:spPr>
          <a:xfrm>
            <a:off x="107504" y="0"/>
            <a:ext cx="9036496" cy="33638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7387" t="27360" r="50553" b="40156"/>
          <a:stretch/>
        </p:blipFill>
        <p:spPr>
          <a:xfrm>
            <a:off x="107504" y="3363838"/>
            <a:ext cx="4248472" cy="1779662"/>
          </a:xfrm>
          <a:prstGeom prst="rect">
            <a:avLst/>
          </a:prstGeom>
        </p:spPr>
      </p:pic>
      <p:pic>
        <p:nvPicPr>
          <p:cNvPr id="6" name="Picture 2" descr="https://uprostim.com/wp-content/uploads/2021/05/image13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88023" y="3461580"/>
            <a:ext cx="2193853" cy="14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45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1260" t="25391" r="9046" b="12595"/>
          <a:stretch/>
        </p:blipFill>
        <p:spPr>
          <a:xfrm>
            <a:off x="-24926" y="0"/>
            <a:ext cx="9170080" cy="350785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0706" t="31297" r="9046" b="40157"/>
          <a:stretch/>
        </p:blipFill>
        <p:spPr>
          <a:xfrm>
            <a:off x="-24926" y="3507854"/>
            <a:ext cx="9170080" cy="1635646"/>
          </a:xfrm>
          <a:prstGeom prst="rect">
            <a:avLst/>
          </a:prstGeom>
        </p:spPr>
      </p:pic>
      <p:pic>
        <p:nvPicPr>
          <p:cNvPr id="4" name="Picture 2" descr="https://uprostim.com/wp-content/uploads/2021/05/image13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94641" y="2911251"/>
            <a:ext cx="1930561" cy="124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87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1259" t="25391" r="12920" b="9641"/>
          <a:stretch/>
        </p:blipFill>
        <p:spPr>
          <a:xfrm>
            <a:off x="0" y="-15602"/>
            <a:ext cx="9144000" cy="379588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1260" t="25391" r="50000" b="49016"/>
          <a:stretch/>
        </p:blipFill>
        <p:spPr>
          <a:xfrm>
            <a:off x="12998" y="3780284"/>
            <a:ext cx="4631010" cy="1363216"/>
          </a:xfrm>
          <a:prstGeom prst="rect">
            <a:avLst/>
          </a:prstGeom>
        </p:spPr>
      </p:pic>
      <p:pic>
        <p:nvPicPr>
          <p:cNvPr id="4" name="Picture 2" descr="https://uprostim.com/wp-content/uploads/2021/05/image13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57006" y="3919365"/>
            <a:ext cx="1898702" cy="122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54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14215</TotalTime>
  <Words>664</Words>
  <Application>Microsoft Office PowerPoint</Application>
  <PresentationFormat>Экран (16:9)</PresentationFormat>
  <Paragraphs>67</Paragraphs>
  <Slides>22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Times New Roman</vt:lpstr>
      <vt:lpstr>Century Gothic</vt:lpstr>
      <vt:lpstr>Montserrat</vt:lpstr>
      <vt:lpstr>Arial</vt:lpstr>
      <vt:lpstr>Simple Light</vt:lpstr>
      <vt:lpstr>ГБОУ «Курчалоевский центр образования»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Айшат</dc:creator>
  <cp:lastModifiedBy>Пользователь Windows</cp:lastModifiedBy>
  <cp:revision>775</cp:revision>
  <cp:lastPrinted>2018-09-18T12:28:25Z</cp:lastPrinted>
  <dcterms:modified xsi:type="dcterms:W3CDTF">2023-05-16T07:44:00Z</dcterms:modified>
</cp:coreProperties>
</file>